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65" r:id="rId3"/>
    <p:sldId id="266" r:id="rId4"/>
    <p:sldId id="273" r:id="rId5"/>
    <p:sldId id="272" r:id="rId6"/>
    <p:sldId id="274" r:id="rId7"/>
    <p:sldId id="279" r:id="rId8"/>
    <p:sldId id="275" r:id="rId9"/>
    <p:sldId id="276" r:id="rId10"/>
    <p:sldId id="280"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1" d="100"/>
          <a:sy n="111" d="100"/>
        </p:scale>
        <p:origin x="594" y="96"/>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10/31/2023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10/31/2023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10/31/2023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10/31/2023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10/31/2023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10/31/2023</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10/31/2023</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10/31/2023</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10/31/2023</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10/31/2023</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304801"/>
            <a:ext cx="8077200" cy="1142999"/>
          </a:xfrm>
        </p:spPr>
        <p:txBody>
          <a:bodyPr>
            <a:normAutofit/>
          </a:bodyPr>
          <a:lstStyle/>
          <a:p>
            <a:r>
              <a:rPr lang="en-US" sz="4800" i="1" dirty="0">
                <a:effectLst/>
                <a:latin typeface="Calibri" panose="020F0502020204030204" pitchFamily="34" charset="0"/>
                <a:ea typeface="Calibri" panose="020F0502020204030204" pitchFamily="34" charset="0"/>
              </a:rPr>
              <a:t>Utilizing Your Assistant Coaches</a:t>
            </a:r>
            <a:endParaRPr lang="en-US" sz="4800" dirty="0"/>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1658600" cy="1066800"/>
          </a:xfrm>
          <a:solidFill>
            <a:srgbClr val="002060"/>
          </a:solidFill>
        </p:spPr>
        <p:txBody>
          <a:bodyPr>
            <a:normAutofit fontScale="90000"/>
          </a:bodyPr>
          <a:lstStyle/>
          <a:p>
            <a:pPr marL="0" marR="0" algn="ctr" fontAlgn="base"/>
            <a:r>
              <a:rPr lang="en-US" sz="4000" b="1" dirty="0">
                <a:effectLst/>
                <a:latin typeface="Calibri" panose="020F0502020204030204" pitchFamily="34" charset="0"/>
                <a:ea typeface="Times New Roman" panose="02020603050405020304" pitchFamily="18" charset="0"/>
              </a:rPr>
              <a:t>Fourth Category-Varsity Assistants or Associates Head Coaches </a:t>
            </a:r>
            <a:r>
              <a:rPr lang="en-US" sz="1600" b="1" dirty="0">
                <a:effectLst/>
                <a:latin typeface="Calibri" panose="020F0502020204030204" pitchFamily="34" charset="0"/>
                <a:ea typeface="Times New Roman" panose="02020603050405020304" pitchFamily="18" charset="0"/>
              </a:rPr>
              <a:t>(continued)</a:t>
            </a:r>
            <a:endParaRPr lang="en-US" sz="1600" dirty="0">
              <a:effectLst/>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FCEFD20F-92DA-30D8-F055-B3709EC31288}"/>
              </a:ext>
            </a:extLst>
          </p:cNvPr>
          <p:cNvSpPr>
            <a:spLocks noGrp="1"/>
          </p:cNvSpPr>
          <p:nvPr>
            <p:ph idx="1"/>
          </p:nvPr>
        </p:nvSpPr>
        <p:spPr>
          <a:xfrm>
            <a:off x="1066800" y="2209800"/>
            <a:ext cx="10058400" cy="3810000"/>
          </a:xfrm>
        </p:spPr>
        <p:txBody>
          <a:bodyPr>
            <a:normAutofit/>
          </a:bodyPr>
          <a:lstStyle/>
          <a:p>
            <a:pPr marL="342900" marR="0" lvl="0" indent="-342900" fontAlgn="base">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Calibri" panose="020F0502020204030204" pitchFamily="34" charset="0"/>
              </a:rPr>
              <a:t>Run open gym</a:t>
            </a:r>
          </a:p>
          <a:p>
            <a:pPr marL="342900" marR="0" lvl="0" indent="-342900" fontAlgn="base">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Calibri" panose="020F0502020204030204" pitchFamily="34" charset="0"/>
              </a:rPr>
              <a:t>Been part of team camps</a:t>
            </a:r>
          </a:p>
          <a:p>
            <a:pPr marL="342900" marR="0" lvl="0" indent="-342900" fontAlgn="base">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Calibri" panose="020F0502020204030204" pitchFamily="34" charset="0"/>
              </a:rPr>
              <a:t>Work with youth leagues</a:t>
            </a:r>
          </a:p>
          <a:p>
            <a:pPr marL="342900" marR="0" lvl="0" indent="-342900" fontAlgn="base">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Calibri" panose="020F0502020204030204" pitchFamily="34" charset="0"/>
              </a:rPr>
              <a:t>Consistently evaluate players and discuss with the head coach.</a:t>
            </a:r>
          </a:p>
          <a:p>
            <a:pPr marL="0" indent="0">
              <a:buNone/>
            </a:pPr>
            <a:endParaRPr lang="en-US" dirty="0"/>
          </a:p>
        </p:txBody>
      </p:sp>
    </p:spTree>
    <p:extLst>
      <p:ext uri="{BB962C8B-B14F-4D97-AF65-F5344CB8AC3E}">
        <p14:creationId xmlns:p14="http://schemas.microsoft.com/office/powerpoint/2010/main" val="1836324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506200" cy="1066800"/>
          </a:xfrm>
          <a:solidFill>
            <a:srgbClr val="002060"/>
          </a:solidFill>
        </p:spPr>
        <p:txBody>
          <a:bodyPr>
            <a:normAutofit fontScale="90000"/>
          </a:bodyPr>
          <a:lstStyle/>
          <a:p>
            <a:pPr marL="0" marR="0" algn="ctr" fontAlgn="base"/>
            <a:r>
              <a:rPr lang="en-US" sz="4000" b="1" dirty="0">
                <a:effectLst/>
                <a:latin typeface="Calibri" panose="020F0502020204030204" pitchFamily="34" charset="0"/>
                <a:ea typeface="Times New Roman" panose="02020603050405020304" pitchFamily="18" charset="0"/>
              </a:rPr>
              <a:t>Fourth Category-Varsity Assistants or Associates Head Coaches </a:t>
            </a:r>
            <a:r>
              <a:rPr lang="en-US" sz="1600" b="1" dirty="0">
                <a:effectLst/>
                <a:latin typeface="Calibri" panose="020F0502020204030204" pitchFamily="34" charset="0"/>
                <a:ea typeface="Times New Roman" panose="02020603050405020304" pitchFamily="18" charset="0"/>
              </a:rPr>
              <a:t>(continued)</a:t>
            </a:r>
            <a:endParaRPr lang="en-US" sz="1600" dirty="0">
              <a:effectLst/>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FCEFD20F-92DA-30D8-F055-B3709EC31288}"/>
              </a:ext>
            </a:extLst>
          </p:cNvPr>
          <p:cNvSpPr>
            <a:spLocks noGrp="1"/>
          </p:cNvSpPr>
          <p:nvPr>
            <p:ph idx="1"/>
          </p:nvPr>
        </p:nvSpPr>
        <p:spPr/>
        <p:txBody>
          <a:bodyPr>
            <a:normAutofit/>
          </a:bodyPr>
          <a:lstStyle/>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Under one of my head coaches, I was responsible for all subbing.</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Worked with the vendor and been point of contact when ordering team gear.</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Worked with the vendor on year-end awards.</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Been the contact for parents organizing senior night and the banquet.</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Been involved with fundraising</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Create a group chat, normally text.  Will monitor basketball players outside of the season and send communication to them for honor roll, other sports, and birthdays!</a:t>
            </a:r>
          </a:p>
          <a:p>
            <a:pPr marL="0" indent="0">
              <a:buNone/>
            </a:pPr>
            <a:endParaRPr lang="en-US" dirty="0"/>
          </a:p>
        </p:txBody>
      </p:sp>
    </p:spTree>
    <p:extLst>
      <p:ext uri="{BB962C8B-B14F-4D97-AF65-F5344CB8AC3E}">
        <p14:creationId xmlns:p14="http://schemas.microsoft.com/office/powerpoint/2010/main" val="11496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10668000" cy="685799"/>
          </a:xfrm>
        </p:spPr>
        <p:txBody>
          <a:bodyPr>
            <a:normAutofit fontScale="90000"/>
          </a:bodyPr>
          <a:lstStyle/>
          <a:p>
            <a:r>
              <a:rPr lang="en-US" sz="4800" i="1" dirty="0">
                <a:effectLst/>
                <a:latin typeface="Calibri" panose="020F0502020204030204" pitchFamily="34" charset="0"/>
                <a:ea typeface="Calibri" panose="020F0502020204030204" pitchFamily="34" charset="0"/>
              </a:rPr>
              <a:t>Utilizing Your Assistant Coaches</a:t>
            </a:r>
            <a:endParaRPr lang="en-US" sz="4800" dirty="0"/>
          </a:p>
        </p:txBody>
      </p:sp>
      <p:sp>
        <p:nvSpPr>
          <p:cNvPr id="3" name="Subtitle 2">
            <a:extLst>
              <a:ext uri="{FF2B5EF4-FFF2-40B4-BE49-F238E27FC236}">
                <a16:creationId xmlns:a16="http://schemas.microsoft.com/office/drawing/2014/main" id="{B844501D-8C36-6E41-51DF-4F39F401B738}"/>
              </a:ext>
            </a:extLst>
          </p:cNvPr>
          <p:cNvSpPr>
            <a:spLocks noGrp="1"/>
          </p:cNvSpPr>
          <p:nvPr>
            <p:ph type="subTitle" idx="1"/>
          </p:nvPr>
        </p:nvSpPr>
        <p:spPr>
          <a:xfrm>
            <a:off x="5334000" y="1371600"/>
            <a:ext cx="6553200" cy="5029200"/>
          </a:xfrm>
        </p:spPr>
        <p:txBody>
          <a:bodyPr>
            <a:normAutofit/>
          </a:bodyPr>
          <a:lstStyle/>
          <a:p>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In Closing……………..</a:t>
            </a:r>
          </a:p>
          <a:p>
            <a:pPr marL="342900" indent="-342900">
              <a:buFont typeface="Arial" panose="020B0604020202020204" pitchFamily="34" charset="0"/>
              <a:buChar char="•"/>
            </a:pP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Your coaching staff is the cornerstone on which your program is built. You are the CEO - you need to surround yourself with like-minded individuals you can trust and people who think along similar lines.</a:t>
            </a:r>
          </a:p>
          <a:p>
            <a:pPr marL="342900" indent="-342900">
              <a:buFont typeface="Arial" panose="020B0604020202020204" pitchFamily="34" charset="0"/>
              <a:buChar char="•"/>
            </a:pP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Align yourself with coaches you know will not only carry on your vision but have the ability to contribute valuable insights. Empower them to voice their opinions and let them know that their input is valued.</a:t>
            </a:r>
          </a:p>
          <a:p>
            <a:pPr marL="342900" indent="-342900">
              <a:buFont typeface="Arial" panose="020B0604020202020204" pitchFamily="34" charset="0"/>
              <a:buChar char="•"/>
            </a:pP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Getting assistants to understand their importance is vital. These assistants are the gateway to your program for new players. Their first exposure to your system comes through your assistants. That’s a big responsibility, and the more empowered they feel, the more effective they’ll be.</a:t>
            </a:r>
          </a:p>
          <a:p>
            <a:endParaRPr lang="en-US" dirty="0"/>
          </a:p>
        </p:txBody>
      </p:sp>
    </p:spTree>
    <p:extLst>
      <p:ext uri="{BB962C8B-B14F-4D97-AF65-F5344CB8AC3E}">
        <p14:creationId xmlns:p14="http://schemas.microsoft.com/office/powerpoint/2010/main" val="40379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6477000"/>
          </a:xfrm>
        </p:spPr>
        <p:txBody>
          <a:bodyPr>
            <a:normAutofit fontScale="90000"/>
          </a:bodyPr>
          <a:lstStyle/>
          <a:p>
            <a:pPr algn="ct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It takes a village to foster the environment you want and to get your players functioning at the highest level.</a:t>
            </a: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The village isn't just assistant coaches, it can be parents, managers, scorekeepers, alumni, retired coaches </a:t>
            </a:r>
            <a:r>
              <a:rPr lang="en-US" sz="2800" kern="100" dirty="0" err="1">
                <a:effectLst/>
                <a:latin typeface="Calibri" panose="020F0502020204030204" pitchFamily="34" charset="0"/>
                <a:ea typeface="Times New Roman" panose="02020603050405020304" pitchFamily="18" charset="0"/>
                <a:cs typeface="Times New Roman" panose="02020603050405020304" pitchFamily="18" charset="0"/>
              </a:rPr>
              <a:t>etc</a:t>
            </a: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An assistant is anyone that helps you make your program better and lightens the load of the Head Coach so he can focus on the X’s &amp; O’s</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4900" dirty="0"/>
              <a:t>LET'S BREAKDOWN OUR VILLAGE</a:t>
            </a:r>
            <a:br>
              <a:rPr lang="en-US" sz="1800" dirty="0">
                <a:effectLst/>
                <a:latin typeface="Times New Roman" panose="02020603050405020304" pitchFamily="18" charset="0"/>
                <a:ea typeface="Times New Roman" panose="02020603050405020304" pitchFamily="18" charset="0"/>
              </a:rPr>
            </a:b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685800"/>
          </a:xfrm>
          <a:solidFill>
            <a:schemeClr val="accent1"/>
          </a:solidFill>
        </p:spPr>
        <p:txBody>
          <a:bodyPr>
            <a:normAutofit/>
          </a:bodyPr>
          <a:lstStyle/>
          <a:p>
            <a:pPr marL="0" marR="0" fontAlgn="base"/>
            <a:r>
              <a:rPr lang="en-US" sz="4000" b="1" dirty="0">
                <a:effectLst/>
                <a:latin typeface="Calibri" panose="020F0502020204030204" pitchFamily="34" charset="0"/>
                <a:ea typeface="Times New Roman" panose="02020603050405020304" pitchFamily="18" charset="0"/>
              </a:rPr>
              <a:t>Parents &amp; Alumni</a:t>
            </a:r>
            <a:endParaRPr lang="en-US" sz="40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066800" y="1676400"/>
            <a:ext cx="10058400" cy="2590800"/>
          </a:xfrm>
        </p:spPr>
        <p:txBody>
          <a:bodyPr/>
          <a:lstStyle/>
          <a:p>
            <a:r>
              <a:rPr lang="en-US" dirty="0"/>
              <a:t>Parents: </a:t>
            </a:r>
            <a:r>
              <a:rPr lang="en-US" sz="1800" dirty="0">
                <a:effectLst/>
                <a:latin typeface="Calibri" panose="020F0502020204030204" pitchFamily="34" charset="0"/>
                <a:ea typeface="Times New Roman" panose="02020603050405020304" pitchFamily="18" charset="0"/>
              </a:rPr>
              <a:t>Now, I know you all will shudder a little bit when you hear parents and assistants in the same sentence.  Yet put them in charge of Fund Raisers, Senior Night, Team Dinners, and the end of the year banquet.  I have yet to be part of any of these that were not done right!!!  And don’t ask them with a week left in the season.  Ask them early!!!</a:t>
            </a:r>
            <a:endParaRPr lang="en-US" sz="1800" dirty="0">
              <a:latin typeface="Times New Roman" panose="02020603050405020304" pitchFamily="18" charset="0"/>
              <a:ea typeface="Times New Roman" panose="02020603050405020304" pitchFamily="18" charset="0"/>
            </a:endParaRPr>
          </a:p>
          <a:p>
            <a:r>
              <a:rPr lang="en-US" b="1" dirty="0">
                <a:effectLst/>
                <a:ea typeface="Calibri" panose="020F0502020204030204" pitchFamily="34" charset="0"/>
                <a:cs typeface="Calibri" panose="020F0502020204030204" pitchFamily="34" charset="0"/>
              </a:rPr>
              <a:t>Alumni</a:t>
            </a:r>
            <a:r>
              <a:rPr lang="en-US" sz="1800" dirty="0">
                <a:effectLst/>
                <a:latin typeface="Calibri" panose="020F0502020204030204" pitchFamily="34" charset="0"/>
                <a:ea typeface="Calibri" panose="020F0502020204030204" pitchFamily="34" charset="0"/>
                <a:cs typeface="Calibri" panose="020F0502020204030204" pitchFamily="34" charset="0"/>
              </a:rPr>
              <a:t>-they can come in and play with your current team.  If they live in areas that have teams you play you can ask them to scout for you.  They also tie your programs history together to your younger players.  </a:t>
            </a:r>
          </a:p>
        </p:txBody>
      </p:sp>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762000"/>
          </a:xfrm>
          <a:solidFill>
            <a:schemeClr val="accent5"/>
          </a:solidFill>
        </p:spPr>
        <p:txBody>
          <a:bodyPr>
            <a:normAutofit/>
          </a:bodyPr>
          <a:lstStyle/>
          <a:p>
            <a:pPr marL="0" marR="0" fontAlgn="base"/>
            <a:r>
              <a:rPr lang="en-US" sz="4000" b="1" dirty="0">
                <a:effectLst/>
                <a:latin typeface="Calibri" panose="020F0502020204030204" pitchFamily="34" charset="0"/>
                <a:ea typeface="Times New Roman" panose="02020603050405020304" pitchFamily="18" charset="0"/>
              </a:rPr>
              <a:t>Second Category-Youth League/YMCA</a:t>
            </a:r>
            <a:endParaRPr lang="en-US" sz="40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066800" y="1447800"/>
            <a:ext cx="10058400" cy="4800600"/>
          </a:xfrm>
        </p:spPr>
        <p:txBody>
          <a:bodyPr>
            <a:normAutofit fontScale="92500"/>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This is really the beginning of your program! This would include all ages/grades up to middle school or whatever grade basketball becomes a school sport.  </a:t>
            </a: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Many times, you may be dealing with inexperienced coaches:</a:t>
            </a:r>
          </a:p>
          <a:p>
            <a:pPr lvl="1"/>
            <a:r>
              <a:rPr lang="en-US" sz="1400" dirty="0">
                <a:latin typeface="Calibri" panose="020F0502020204030204" pitchFamily="34" charset="0"/>
                <a:ea typeface="Calibri" panose="020F0502020204030204" pitchFamily="34" charset="0"/>
              </a:rPr>
              <a:t>R</a:t>
            </a:r>
            <a:r>
              <a:rPr lang="en-US" sz="1400" dirty="0">
                <a:effectLst/>
                <a:latin typeface="Calibri" panose="020F0502020204030204" pitchFamily="34" charset="0"/>
                <a:ea typeface="Calibri" panose="020F0502020204030204" pitchFamily="34" charset="0"/>
              </a:rPr>
              <a:t>un a coaching clinic and provide these youth coaches with drills and give them an idea of what helps your program</a:t>
            </a:r>
          </a:p>
          <a:p>
            <a:pPr lvl="1"/>
            <a:r>
              <a:rPr lang="en-US" sz="1400" dirty="0">
                <a:latin typeface="Calibri" panose="020F0502020204030204" pitchFamily="34" charset="0"/>
                <a:ea typeface="Calibri" panose="020F0502020204030204" pitchFamily="34" charset="0"/>
                <a:cs typeface="Calibri" panose="020F0502020204030204" pitchFamily="34" charset="0"/>
              </a:rPr>
              <a:t>Invite the youth teams to games</a:t>
            </a:r>
          </a:p>
          <a:p>
            <a:pPr lvl="1"/>
            <a:r>
              <a:rPr lang="en-US" sz="1400" dirty="0">
                <a:latin typeface="Calibri" panose="020F0502020204030204" pitchFamily="34" charset="0"/>
                <a:ea typeface="Calibri" panose="020F0502020204030204" pitchFamily="34" charset="0"/>
                <a:cs typeface="Calibri" panose="020F0502020204030204" pitchFamily="34" charset="0"/>
              </a:rPr>
              <a:t>Run a clinic at the youth level with your players.</a:t>
            </a:r>
          </a:p>
          <a:p>
            <a:pPr marL="274320" lvl="1" indent="0">
              <a:buNone/>
            </a:pPr>
            <a:r>
              <a:rPr lang="en-US" sz="1800" b="1" i="1" dirty="0">
                <a:effectLst/>
                <a:latin typeface="Calibri" panose="020F0502020204030204" pitchFamily="34" charset="0"/>
                <a:ea typeface="Times New Roman" panose="02020603050405020304" pitchFamily="18" charset="0"/>
              </a:rPr>
              <a:t>Your players will enjoy it as much as the younger players will!!</a:t>
            </a:r>
          </a:p>
          <a:p>
            <a:pPr marL="274320" lvl="1" indent="0">
              <a:buNone/>
            </a:pPr>
            <a:endParaRPr lang="en-US" sz="1800" b="1" i="1" dirty="0">
              <a:latin typeface="Calibri" panose="020F0502020204030204" pitchFamily="34" charset="0"/>
              <a:ea typeface="Times New Roman" panose="02020603050405020304" pitchFamily="18" charset="0"/>
            </a:endParaRPr>
          </a:p>
          <a:p>
            <a:pPr marL="274320" lvl="1" indent="0">
              <a:buNone/>
            </a:pPr>
            <a:r>
              <a:rPr lang="en-US" sz="3900" b="1" i="1" dirty="0">
                <a:effectLst/>
                <a:latin typeface="Calibri" panose="020F0502020204030204" pitchFamily="34" charset="0"/>
                <a:ea typeface="Times New Roman" panose="02020603050405020304" pitchFamily="18" charset="0"/>
              </a:rPr>
              <a:t>Again, this is the real beginning of your program!</a:t>
            </a:r>
          </a:p>
          <a:p>
            <a:pPr marL="274320" lvl="1" indent="0">
              <a:buNone/>
            </a:pPr>
            <a:endParaRPr lang="en-US" sz="1800" b="1" i="1" dirty="0">
              <a:effectLst/>
              <a:latin typeface="Times New Roman" panose="02020603050405020304" pitchFamily="18" charset="0"/>
              <a:ea typeface="Times New Roman" panose="02020603050405020304" pitchFamily="18" charset="0"/>
            </a:endParaRPr>
          </a:p>
          <a:p>
            <a:pPr marL="274320" lvl="1" indent="0">
              <a:buNone/>
            </a:pPr>
            <a:endParaRPr lang="en-US" sz="1800" b="1" i="1" dirty="0">
              <a:effectLst/>
              <a:latin typeface="Times New Roman" panose="02020603050405020304" pitchFamily="18" charset="0"/>
              <a:ea typeface="Times New Roman" panose="02020603050405020304" pitchFamily="18" charset="0"/>
            </a:endParaRPr>
          </a:p>
          <a:p>
            <a:pPr marL="274320" lvl="1" indent="0">
              <a:buNone/>
            </a:pP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827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1734800" cy="1066800"/>
          </a:xfrm>
          <a:solidFill>
            <a:schemeClr val="accent6">
              <a:lumMod val="75000"/>
            </a:schemeClr>
          </a:solidFill>
        </p:spPr>
        <p:txBody>
          <a:bodyPr>
            <a:normAutofit fontScale="90000"/>
          </a:bodyPr>
          <a:lstStyle/>
          <a:p>
            <a:pPr marL="0" marR="0" algn="ctr" fontAlgn="base"/>
            <a:r>
              <a:rPr lang="en-US" sz="4000" b="1" dirty="0">
                <a:effectLst/>
                <a:latin typeface="Calibri" panose="020F0502020204030204" pitchFamily="34" charset="0"/>
                <a:ea typeface="Times New Roman" panose="02020603050405020304" pitchFamily="18" charset="0"/>
              </a:rPr>
              <a:t>Third Category-Sub Varsity Coaches to include Middle School Coaches</a:t>
            </a:r>
            <a:endParaRPr lang="en-US" sz="40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066800" y="1752600"/>
            <a:ext cx="10058400" cy="4648200"/>
          </a:xfrm>
        </p:spPr>
        <p:txBody>
          <a:bodyPr>
            <a:normAutofit/>
          </a:bodyPr>
          <a:lstStyle/>
          <a:p>
            <a:pPr marL="274320" lvl="1" indent="0">
              <a:buNone/>
            </a:pPr>
            <a:endParaRPr lang="en-US" sz="1800" b="1" i="1" dirty="0">
              <a:latin typeface="Calibri" panose="020F0502020204030204" pitchFamily="34" charset="0"/>
              <a:ea typeface="Times New Roman" panose="02020603050405020304" pitchFamily="18" charset="0"/>
            </a:endParaRPr>
          </a:p>
          <a:p>
            <a:pPr marL="274320" lvl="1"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In my opinion probably the most important part of your feeder program.  This is where I spent most of my coaching career.  Many of those years were under Coach Fredrickson.  While I was considered a head coach, I considered myself a varsity assistant.  Your sub-varsity coaches need to know how important they are in building a successful program.  This means listening to them as well.</a:t>
            </a:r>
          </a:p>
          <a:p>
            <a:pPr marL="274320" lvl="1"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Coach Fredrickson used to get the entire staff together a few weeks before the season started.  He would share with us what his plans were for his team.  Ask for our thoughts on personnel.  In that meeting he asked 2 things of us.  Run Man to Man defense and run a motion offense.</a:t>
            </a:r>
          </a:p>
          <a:p>
            <a:pPr marL="274320" lvl="1"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This did not mean we couldn’t teach other things, it just prioritized what he wanted from his sub varsity coaches/assistants.</a:t>
            </a:r>
          </a:p>
          <a:p>
            <a:pPr marL="274320" lvl="1" indent="0">
              <a:buNone/>
            </a:pPr>
            <a:endParaRPr lang="en-US" sz="1800" b="1" dirty="0">
              <a:effectLst/>
              <a:latin typeface="Times New Roman" panose="02020603050405020304" pitchFamily="18" charset="0"/>
              <a:ea typeface="Times New Roman" panose="02020603050405020304" pitchFamily="18" charset="0"/>
            </a:endParaRPr>
          </a:p>
          <a:p>
            <a:pPr marL="274320" lvl="1" indent="0">
              <a:buNone/>
            </a:pPr>
            <a:endParaRPr lang="en-US" sz="1800" b="1" i="1" dirty="0">
              <a:effectLst/>
              <a:latin typeface="Times New Roman" panose="02020603050405020304" pitchFamily="18" charset="0"/>
              <a:ea typeface="Times New Roman" panose="02020603050405020304" pitchFamily="18" charset="0"/>
            </a:endParaRPr>
          </a:p>
          <a:p>
            <a:pPr marL="274320" lvl="1" indent="0">
              <a:buNone/>
            </a:pP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2143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1811000" cy="1066800"/>
          </a:xfrm>
          <a:solidFill>
            <a:schemeClr val="accent6">
              <a:lumMod val="75000"/>
            </a:schemeClr>
          </a:solidFill>
        </p:spPr>
        <p:txBody>
          <a:bodyPr>
            <a:normAutofit fontScale="90000"/>
          </a:bodyPr>
          <a:lstStyle/>
          <a:p>
            <a:pPr marL="0" marR="0" algn="ctr" fontAlgn="base"/>
            <a:r>
              <a:rPr lang="en-US" sz="4000" b="1" dirty="0">
                <a:effectLst/>
                <a:latin typeface="Calibri" panose="020F0502020204030204" pitchFamily="34" charset="0"/>
                <a:ea typeface="Times New Roman" panose="02020603050405020304" pitchFamily="18" charset="0"/>
              </a:rPr>
              <a:t>Third Category-Sub Varsity Coaches to include Middle School Coaches </a:t>
            </a:r>
            <a:r>
              <a:rPr lang="en-US" sz="1600" b="1" dirty="0">
                <a:effectLst/>
                <a:latin typeface="Calibri" panose="020F0502020204030204" pitchFamily="34" charset="0"/>
                <a:ea typeface="Times New Roman" panose="02020603050405020304" pitchFamily="18" charset="0"/>
              </a:rPr>
              <a:t>(continued)</a:t>
            </a:r>
            <a:endParaRPr lang="en-US" sz="16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066800" y="1752600"/>
            <a:ext cx="10058400" cy="4648200"/>
          </a:xfrm>
        </p:spPr>
        <p:txBody>
          <a:bodyPr>
            <a:normAutofit/>
          </a:bodyPr>
          <a:lstStyle/>
          <a:p>
            <a:pPr marL="274320" lvl="1" indent="0">
              <a:buNone/>
            </a:pPr>
            <a:endParaRPr lang="en-US" sz="1800" b="1" i="1" dirty="0">
              <a:latin typeface="Calibri" panose="020F0502020204030204" pitchFamily="34" charset="0"/>
              <a:ea typeface="Times New Roman" panose="02020603050405020304" pitchFamily="18" charset="0"/>
            </a:endParaRPr>
          </a:p>
          <a:p>
            <a:pPr lvl="1"/>
            <a:r>
              <a:rPr lang="en-US" sz="1900" dirty="0">
                <a:effectLst/>
                <a:latin typeface="Calibri" panose="020F0502020204030204" pitchFamily="34" charset="0"/>
                <a:ea typeface="Calibri" panose="020F0502020204030204" pitchFamily="34" charset="0"/>
                <a:cs typeface="Calibri" panose="020F0502020204030204" pitchFamily="34" charset="0"/>
              </a:rPr>
              <a:t>Your sub varsity coaches need to know what you expect from them.  They need to be bought in to “building a program.”  They cannot have their own agenda nor have winning as their first priority at the sub-varsity levels!  </a:t>
            </a:r>
          </a:p>
          <a:p>
            <a:pPr lvl="1"/>
            <a:r>
              <a:rPr lang="en-US" sz="1900" dirty="0">
                <a:effectLst/>
                <a:latin typeface="Calibri" panose="020F0502020204030204" pitchFamily="34" charset="0"/>
                <a:ea typeface="Calibri" panose="020F0502020204030204" pitchFamily="34" charset="0"/>
                <a:cs typeface="Calibri" panose="020F0502020204030204" pitchFamily="34" charset="0"/>
              </a:rPr>
              <a:t>It is so important to have your middle school and freshman coaches develop an environment where the players are learning, growing, and having fun.  If your program is based on that type of foundation, then success will usually follow.</a:t>
            </a:r>
          </a:p>
          <a:p>
            <a:pPr lvl="1"/>
            <a:r>
              <a:rPr lang="en-US" sz="1900" dirty="0">
                <a:effectLst/>
                <a:latin typeface="Calibri" panose="020F0502020204030204" pitchFamily="34" charset="0"/>
                <a:ea typeface="Calibri" panose="020F0502020204030204" pitchFamily="34" charset="0"/>
                <a:cs typeface="Calibri" panose="020F0502020204030204" pitchFamily="34" charset="0"/>
              </a:rPr>
              <a:t>Have your sub-varsity teams run what you run</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dirty="0">
                <a:effectLst/>
                <a:latin typeface="Calibri" panose="020F0502020204030204" pitchFamily="34" charset="0"/>
                <a:ea typeface="Calibri" panose="020F0502020204030204" pitchFamily="34" charset="0"/>
                <a:cs typeface="Calibri" panose="020F0502020204030204" pitchFamily="34" charset="0"/>
              </a:rPr>
              <a:t>at the Varsity level or some version of it. Offense, Defense, Inbounds, Presses etc. and have them call it the same thing so as they progress through your program it becomes instinct when they hear something. </a:t>
            </a:r>
          </a:p>
          <a:p>
            <a:pPr lvl="1"/>
            <a:endParaRPr lang="en-US" sz="7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71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1811000" cy="1066800"/>
          </a:xfrm>
          <a:solidFill>
            <a:schemeClr val="accent6">
              <a:lumMod val="75000"/>
            </a:schemeClr>
          </a:solidFill>
        </p:spPr>
        <p:txBody>
          <a:bodyPr>
            <a:normAutofit fontScale="90000"/>
          </a:bodyPr>
          <a:lstStyle/>
          <a:p>
            <a:pPr marL="0" marR="0" algn="ctr" fontAlgn="base"/>
            <a:r>
              <a:rPr lang="en-US" sz="4000" b="1" dirty="0">
                <a:effectLst/>
                <a:latin typeface="Calibri" panose="020F0502020204030204" pitchFamily="34" charset="0"/>
                <a:ea typeface="Times New Roman" panose="02020603050405020304" pitchFamily="18" charset="0"/>
              </a:rPr>
              <a:t>Third Category-Sub Varsity Coaches to include Middle School Coaches </a:t>
            </a:r>
            <a:r>
              <a:rPr lang="en-US" sz="1600" b="1" dirty="0">
                <a:effectLst/>
                <a:latin typeface="Calibri" panose="020F0502020204030204" pitchFamily="34" charset="0"/>
                <a:ea typeface="Times New Roman" panose="02020603050405020304" pitchFamily="18" charset="0"/>
              </a:rPr>
              <a:t>(continued)</a:t>
            </a:r>
            <a:endParaRPr lang="en-US" sz="16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066800" y="1981200"/>
            <a:ext cx="10058400" cy="4419600"/>
          </a:xfrm>
        </p:spPr>
        <p:txBody>
          <a:bodyPr>
            <a:normAutofit/>
          </a:bodyPr>
          <a:lstStyle/>
          <a:p>
            <a:pPr marL="274320" lvl="1" indent="0">
              <a:buNone/>
            </a:pPr>
            <a:endParaRPr lang="en-US" sz="1800" b="1" i="1" dirty="0">
              <a:latin typeface="Calibri" panose="020F0502020204030204" pitchFamily="34" charset="0"/>
              <a:ea typeface="Times New Roman" panose="02020603050405020304" pitchFamily="18" charset="0"/>
            </a:endParaRPr>
          </a:p>
          <a:p>
            <a:pPr lvl="1"/>
            <a:r>
              <a:rPr lang="en-US" sz="2100" dirty="0">
                <a:effectLst/>
                <a:latin typeface="Calibri" panose="020F0502020204030204" pitchFamily="34" charset="0"/>
                <a:ea typeface="Calibri" panose="020F0502020204030204" pitchFamily="34" charset="0"/>
                <a:cs typeface="Calibri" panose="020F0502020204030204" pitchFamily="34" charset="0"/>
              </a:rPr>
              <a:t>Provide your sub-varsity coaches with a vocabulary list of the basketball terminology that YOU use.  Have them try to incorporate your verbiage into their practice and games.  Again, it starts to tie things together in your program.  When your younger players go to a varsity game, they can say “look they run the same thing we do”</a:t>
            </a:r>
          </a:p>
          <a:p>
            <a:pPr lvl="1"/>
            <a:r>
              <a:rPr lang="en-US" sz="2100" dirty="0">
                <a:effectLst/>
                <a:latin typeface="Calibri" panose="020F0502020204030204" pitchFamily="34" charset="0"/>
                <a:ea typeface="Calibri" panose="020F0502020204030204" pitchFamily="34" charset="0"/>
                <a:cs typeface="Calibri" panose="020F0502020204030204" pitchFamily="34" charset="0"/>
              </a:rPr>
              <a:t>Make sure your sub varsity coaches know they are welcome to your practice and encouraged to come to games. Invite them to the locker room.  Be sure to include their teams.</a:t>
            </a:r>
          </a:p>
        </p:txBody>
      </p:sp>
    </p:spTree>
    <p:extLst>
      <p:ext uri="{BB962C8B-B14F-4D97-AF65-F5344CB8AC3E}">
        <p14:creationId xmlns:p14="http://schemas.microsoft.com/office/powerpoint/2010/main" val="2780666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353800" cy="1066800"/>
          </a:xfrm>
          <a:solidFill>
            <a:srgbClr val="002060"/>
          </a:solidFill>
        </p:spPr>
        <p:txBody>
          <a:bodyPr>
            <a:normAutofit fontScale="90000"/>
          </a:bodyPr>
          <a:lstStyle/>
          <a:p>
            <a:pPr marL="0" marR="0" algn="ctr" fontAlgn="base"/>
            <a:r>
              <a:rPr lang="en-US" sz="4000" b="1" dirty="0">
                <a:effectLst/>
                <a:latin typeface="Calibri" panose="020F0502020204030204" pitchFamily="34" charset="0"/>
                <a:ea typeface="Times New Roman" panose="02020603050405020304" pitchFamily="18" charset="0"/>
              </a:rPr>
              <a:t>Fourth Category-Varsity Assistants or Associates Head Coaches</a:t>
            </a:r>
            <a:endParaRPr lang="en-US" sz="1600" dirty="0">
              <a:effectLst/>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FCEFD20F-92DA-30D8-F055-B3709EC31288}"/>
              </a:ext>
            </a:extLst>
          </p:cNvPr>
          <p:cNvSpPr>
            <a:spLocks noGrp="1"/>
          </p:cNvSpPr>
          <p:nvPr>
            <p:ph idx="1"/>
          </p:nvPr>
        </p:nvSpPr>
        <p:spPr>
          <a:xfrm>
            <a:off x="1066800" y="1676400"/>
            <a:ext cx="10058400" cy="5105400"/>
          </a:xfrm>
        </p:spPr>
        <p:txBody>
          <a:bodyPr/>
          <a:lstStyle/>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Find someone that shares your passion and make sure they are willing to do the things that will bring success to your program.</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You do not want a “yes” person.  You want someone that has the same vision that you do.</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Enable this person so your players know that YOU have trust in them.  If you trust them, then your players will trust them.</a:t>
            </a:r>
          </a:p>
          <a:p>
            <a:pPr marL="342900" marR="0" lvl="0" indent="-342900" fontAlgn="base">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Giving assistant coaches a sense of ownership in the program. Whether it's allowing them to run certain drills, breakdown the scouting report to the team. The caveat being that everyone is aligned with the same messaging &amp; vision that you have.  Try to spend 15 minutes together before each practice to discuss things as a staff.</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Highlight your staff members in front of each other and the players. Make your players feel that </a:t>
            </a:r>
            <a:r>
              <a:rPr lang="en-US" sz="1800" b="1" i="1" kern="100" dirty="0">
                <a:effectLst/>
                <a:latin typeface="Calibri" panose="020F0502020204030204" pitchFamily="34" charset="0"/>
                <a:ea typeface="Calibri" panose="020F0502020204030204" pitchFamily="34" charset="0"/>
                <a:cs typeface="Calibri" panose="020F0502020204030204" pitchFamily="34" charset="0"/>
              </a:rPr>
              <a:t>“we have the best in the business.”</a:t>
            </a:r>
          </a:p>
          <a:p>
            <a:endParaRPr lang="en-US" dirty="0"/>
          </a:p>
        </p:txBody>
      </p:sp>
    </p:spTree>
    <p:extLst>
      <p:ext uri="{BB962C8B-B14F-4D97-AF65-F5344CB8AC3E}">
        <p14:creationId xmlns:p14="http://schemas.microsoft.com/office/powerpoint/2010/main" val="3763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1658600" cy="1066800"/>
          </a:xfrm>
          <a:solidFill>
            <a:srgbClr val="002060"/>
          </a:solidFill>
        </p:spPr>
        <p:txBody>
          <a:bodyPr>
            <a:normAutofit fontScale="90000"/>
          </a:bodyPr>
          <a:lstStyle/>
          <a:p>
            <a:pPr marL="0" marR="0" algn="ctr" fontAlgn="base"/>
            <a:r>
              <a:rPr lang="en-US" sz="4000" b="1" dirty="0">
                <a:effectLst/>
                <a:latin typeface="Calibri" panose="020F0502020204030204" pitchFamily="34" charset="0"/>
                <a:ea typeface="Times New Roman" panose="02020603050405020304" pitchFamily="18" charset="0"/>
              </a:rPr>
              <a:t>Fourth Category-Varsity Assistants or Associates Head Coaches </a:t>
            </a:r>
            <a:r>
              <a:rPr lang="en-US" sz="1600" b="1" dirty="0">
                <a:effectLst/>
                <a:latin typeface="Calibri" panose="020F0502020204030204" pitchFamily="34" charset="0"/>
                <a:ea typeface="Times New Roman" panose="02020603050405020304" pitchFamily="18" charset="0"/>
              </a:rPr>
              <a:t>(continued)</a:t>
            </a:r>
            <a:endParaRPr lang="en-US" sz="1600" dirty="0">
              <a:effectLst/>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FCEFD20F-92DA-30D8-F055-B3709EC31288}"/>
              </a:ext>
            </a:extLst>
          </p:cNvPr>
          <p:cNvSpPr>
            <a:spLocks noGrp="1"/>
          </p:cNvSpPr>
          <p:nvPr>
            <p:ph idx="1"/>
          </p:nvPr>
        </p:nvSpPr>
        <p:spPr>
          <a:xfrm>
            <a:off x="1066800" y="1676400"/>
            <a:ext cx="10058400" cy="3657600"/>
          </a:xfrm>
        </p:spPr>
        <p:txBody>
          <a:bodyPr>
            <a:normAutofit/>
          </a:bodyPr>
          <a:lstStyle/>
          <a:p>
            <a:pPr marL="0" indent="0">
              <a:buNone/>
            </a:pPr>
            <a:r>
              <a:rPr lang="en-US" sz="1900" dirty="0">
                <a:effectLst/>
                <a:latin typeface="Calibri" panose="020F0502020204030204" pitchFamily="34" charset="0"/>
                <a:ea typeface="Calibri" panose="020F0502020204030204" pitchFamily="34" charset="0"/>
                <a:cs typeface="Calibri" panose="020F0502020204030204" pitchFamily="34" charset="0"/>
              </a:rPr>
              <a:t>Other things that I have done in no particular order as an associate head coach at both Arlington &amp; MAU:</a:t>
            </a:r>
          </a:p>
          <a:p>
            <a:pPr marL="342900" marR="0" lvl="0" indent="-342900" fontAlgn="base">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Get to know your players both on and off the court.</a:t>
            </a:r>
          </a:p>
          <a:p>
            <a:pPr marL="342900" marR="0" lvl="0" indent="-342900" fontAlgn="base">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I have always created a master spreadsheet that includes players addresses, phone numbers, email addresses, birthdays, allergies, any special medical information, parents’ names, phone numbers and emails.  This spreadsheet also includes uniform sizes, numbers and swag sizes-t-shirts, sweatpants, sweatshirts etc. </a:t>
            </a:r>
          </a:p>
          <a:p>
            <a:pPr marL="342900" marR="0" lvl="0" indent="-342900" fontAlgn="base">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Follow newspaper and opponents’ school’s social media accounts.</a:t>
            </a:r>
          </a:p>
          <a:p>
            <a:pPr marL="0" indent="0">
              <a:buNone/>
            </a:pPr>
            <a:endParaRPr lang="en-US" dirty="0"/>
          </a:p>
        </p:txBody>
      </p:sp>
    </p:spTree>
    <p:extLst>
      <p:ext uri="{BB962C8B-B14F-4D97-AF65-F5344CB8AC3E}">
        <p14:creationId xmlns:p14="http://schemas.microsoft.com/office/powerpoint/2010/main" val="422517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TotalTime>
  <Words>1314</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Franklin Gothic Medium</vt:lpstr>
      <vt:lpstr>Impact</vt:lpstr>
      <vt:lpstr>Symbol</vt:lpstr>
      <vt:lpstr>Times New Roman</vt:lpstr>
      <vt:lpstr>Basketball 16x9</vt:lpstr>
      <vt:lpstr>Utilizing Your Assistant Coaches</vt:lpstr>
      <vt:lpstr>    It takes a village to foster the environment you want and to get your players functioning at the highest level.   The village isn't just assistant coaches, it can be parents, managers, scorekeepers, alumni, retired coaches etc  An assistant is anyone that helps you make your program better and lightens the load of the Head Coach so he can focus on the X’s &amp; O’s    LET'S BREAKDOWN OUR VILLAGE     </vt:lpstr>
      <vt:lpstr>Parents &amp; Alumni</vt:lpstr>
      <vt:lpstr>Second Category-Youth League/YMCA</vt:lpstr>
      <vt:lpstr>Third Category-Sub Varsity Coaches to include Middle School Coaches</vt:lpstr>
      <vt:lpstr>Third Category-Sub Varsity Coaches to include Middle School Coaches (continued)</vt:lpstr>
      <vt:lpstr>Third Category-Sub Varsity Coaches to include Middle School Coaches (continued)</vt:lpstr>
      <vt:lpstr>Fourth Category-Varsity Assistants or Associates Head Coaches</vt:lpstr>
      <vt:lpstr>Fourth Category-Varsity Assistants or Associates Head Coaches (continued)</vt:lpstr>
      <vt:lpstr>Fourth Category-Varsity Assistants or Associates Head Coaches (continued)</vt:lpstr>
      <vt:lpstr>Fourth Category-Varsity Assistants or Associates Head Coaches (continued)</vt:lpstr>
      <vt:lpstr>Utilizing Your Assistant Coaches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Your Assistant Coaches</dc:title>
  <dc:creator>Kelly Kennedy</dc:creator>
  <cp:lastModifiedBy>Kelly Kennedy</cp:lastModifiedBy>
  <cp:revision>7</cp:revision>
  <dcterms:created xsi:type="dcterms:W3CDTF">2023-10-30T18:13:32Z</dcterms:created>
  <dcterms:modified xsi:type="dcterms:W3CDTF">2023-10-31T19:32:54Z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